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73" r:id="rId4"/>
    <p:sldId id="274" r:id="rId5"/>
    <p:sldId id="275" r:id="rId6"/>
    <p:sldId id="256" r:id="rId7"/>
    <p:sldId id="276" r:id="rId8"/>
    <p:sldId id="277" r:id="rId9"/>
    <p:sldId id="263" r:id="rId10"/>
    <p:sldId id="278" r:id="rId11"/>
    <p:sldId id="279" r:id="rId12"/>
    <p:sldId id="288" r:id="rId13"/>
    <p:sldId id="289" r:id="rId14"/>
    <p:sldId id="290" r:id="rId15"/>
    <p:sldId id="292" r:id="rId16"/>
    <p:sldId id="291" r:id="rId17"/>
    <p:sldId id="293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705" autoAdjust="0"/>
  </p:normalViewPr>
  <p:slideViewPr>
    <p:cSldViewPr snapToGrid="0">
      <p:cViewPr varScale="1">
        <p:scale>
          <a:sx n="64" d="100"/>
          <a:sy n="64" d="100"/>
        </p:scale>
        <p:origin x="-108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91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4DAE-F8C3-4BA0-8A90-0877533A6B0C}" type="datetimeFigureOut">
              <a:rPr lang="hu-HU" smtClean="0"/>
              <a:pPr/>
              <a:t>2019.12.11.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FCEE-8049-41A5-83D7-CC0C99B5B35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61603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4DAE-F8C3-4BA0-8A90-0877533A6B0C}" type="datetimeFigureOut">
              <a:rPr lang="hu-HU" smtClean="0"/>
              <a:pPr/>
              <a:t>2019.12.11.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FCEE-8049-41A5-83D7-CC0C99B5B35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86782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4DAE-F8C3-4BA0-8A90-0877533A6B0C}" type="datetimeFigureOut">
              <a:rPr lang="hu-HU" smtClean="0"/>
              <a:pPr/>
              <a:t>2019.12.11.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FCEE-8049-41A5-83D7-CC0C99B5B35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6590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4DAE-F8C3-4BA0-8A90-0877533A6B0C}" type="datetimeFigureOut">
              <a:rPr lang="hu-HU" smtClean="0"/>
              <a:pPr/>
              <a:t>2019.12.11.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FCEE-8049-41A5-83D7-CC0C99B5B35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16943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4DAE-F8C3-4BA0-8A90-0877533A6B0C}" type="datetimeFigureOut">
              <a:rPr lang="hu-HU" smtClean="0"/>
              <a:pPr/>
              <a:t>2019.12.11.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FCEE-8049-41A5-83D7-CC0C99B5B35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37573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4DAE-F8C3-4BA0-8A90-0877533A6B0C}" type="datetimeFigureOut">
              <a:rPr lang="hu-HU" smtClean="0"/>
              <a:pPr/>
              <a:t>2019.12.11.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FCEE-8049-41A5-83D7-CC0C99B5B35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85165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4DAE-F8C3-4BA0-8A90-0877533A6B0C}" type="datetimeFigureOut">
              <a:rPr lang="hu-HU" smtClean="0"/>
              <a:pPr/>
              <a:t>2019.12.11.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FCEE-8049-41A5-83D7-CC0C99B5B35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33120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4DAE-F8C3-4BA0-8A90-0877533A6B0C}" type="datetimeFigureOut">
              <a:rPr lang="hu-HU" smtClean="0"/>
              <a:pPr/>
              <a:t>2019.12.11.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FCEE-8049-41A5-83D7-CC0C99B5B35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70919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4DAE-F8C3-4BA0-8A90-0877533A6B0C}" type="datetimeFigureOut">
              <a:rPr lang="hu-HU" smtClean="0"/>
              <a:pPr/>
              <a:t>2019.12.11.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FCEE-8049-41A5-83D7-CC0C99B5B35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70152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4DAE-F8C3-4BA0-8A90-0877533A6B0C}" type="datetimeFigureOut">
              <a:rPr lang="hu-HU" smtClean="0"/>
              <a:pPr/>
              <a:t>2019.12.11.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FCEE-8049-41A5-83D7-CC0C99B5B35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604280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4DAE-F8C3-4BA0-8A90-0877533A6B0C}" type="datetimeFigureOut">
              <a:rPr lang="hu-HU" smtClean="0"/>
              <a:pPr/>
              <a:t>2019.12.11.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FCEE-8049-41A5-83D7-CC0C99B5B35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54724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14DAE-F8C3-4BA0-8A90-0877533A6B0C}" type="datetimeFigureOut">
              <a:rPr lang="hu-HU" smtClean="0"/>
              <a:pPr/>
              <a:t>2019.12.11.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6FCEE-8049-41A5-83D7-CC0C99B5B35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23621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altLang="hu-HU" smtClean="0"/>
          </a:p>
        </p:txBody>
      </p:sp>
      <p:pic>
        <p:nvPicPr>
          <p:cNvPr id="6147" name="Picture 2" descr="http://exurbe.com/wp-content/uploads/2013/08/archa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981200"/>
            <a:ext cx="5486400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895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>
          <a:xfrm>
            <a:off x="2209800" y="44451"/>
            <a:ext cx="7772400" cy="504825"/>
          </a:xfrm>
        </p:spPr>
        <p:txBody>
          <a:bodyPr/>
          <a:lstStyle/>
          <a:p>
            <a:r>
              <a:rPr lang="hu-HU" altLang="hu-HU" sz="2800" dirty="0" smtClean="0"/>
              <a:t>Pompa </a:t>
            </a:r>
            <a:r>
              <a:rPr lang="hu-HU" altLang="hu-HU" sz="2800" dirty="0" err="1" smtClean="0"/>
              <a:t>funebris</a:t>
            </a:r>
            <a:endParaRPr lang="hu-HU" altLang="hu-HU" sz="2800" dirty="0"/>
          </a:p>
        </p:txBody>
      </p:sp>
      <p:pic>
        <p:nvPicPr>
          <p:cNvPr id="10243" name="Picture 2" descr="http://muvtor.btk.ppke.hu/romaimuveszet/bez_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6138" y="981076"/>
            <a:ext cx="3168650" cy="56880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751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0287"/>
          </a:xfrm>
        </p:spPr>
        <p:txBody>
          <a:bodyPr/>
          <a:lstStyle/>
          <a:p>
            <a:r>
              <a:rPr lang="hu-HU" dirty="0" smtClean="0"/>
              <a:t>Pompa </a:t>
            </a:r>
            <a:r>
              <a:rPr lang="hu-HU" dirty="0" err="1" smtClean="0"/>
              <a:t>funebris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26776"/>
            <a:ext cx="10515600" cy="4850187"/>
          </a:xfrm>
        </p:spPr>
        <p:txBody>
          <a:bodyPr/>
          <a:lstStyle/>
          <a:p>
            <a:r>
              <a:rPr lang="hu-HU" dirty="0" smtClean="0"/>
              <a:t>Értelmezések (mihez forrás?)</a:t>
            </a:r>
          </a:p>
          <a:p>
            <a:r>
              <a:rPr lang="hu-HU" dirty="0" smtClean="0"/>
              <a:t>Római portrészobrászat</a:t>
            </a:r>
          </a:p>
          <a:p>
            <a:r>
              <a:rPr lang="hu-HU" dirty="0" smtClean="0"/>
              <a:t>Római történetírás, római emlékezet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986310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>
            <a:normAutofit/>
          </a:bodyPr>
          <a:lstStyle/>
          <a:p>
            <a:r>
              <a:rPr lang="hu-HU" sz="3200" dirty="0"/>
              <a:t>Politika.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98494"/>
            <a:ext cx="10515600" cy="4778469"/>
          </a:xfrm>
        </p:spPr>
        <p:txBody>
          <a:bodyPr/>
          <a:lstStyle/>
          <a:p>
            <a:r>
              <a:rPr lang="hu-HU" dirty="0" smtClean="0"/>
              <a:t>(Az emlékezés, a múlt kisajátítása az elit által)</a:t>
            </a:r>
          </a:p>
          <a:p>
            <a:r>
              <a:rPr lang="hu-HU" dirty="0" err="1" smtClean="0"/>
              <a:t>Commendatio</a:t>
            </a:r>
            <a:r>
              <a:rPr lang="hu-HU" dirty="0" smtClean="0"/>
              <a:t> </a:t>
            </a:r>
            <a:r>
              <a:rPr lang="hu-HU" dirty="0" err="1" smtClean="0"/>
              <a:t>maiorum</a:t>
            </a:r>
            <a:r>
              <a:rPr lang="hu-HU" dirty="0" smtClean="0"/>
              <a:t>.</a:t>
            </a:r>
          </a:p>
          <a:p>
            <a:r>
              <a:rPr lang="hu-HU" dirty="0" smtClean="0"/>
              <a:t>Marius</a:t>
            </a:r>
          </a:p>
          <a:p>
            <a:r>
              <a:rPr lang="en-US" dirty="0" err="1"/>
              <a:t>Biztosítékul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mutathatom</a:t>
            </a:r>
            <a:r>
              <a:rPr lang="en-US" dirty="0"/>
              <a:t> </a:t>
            </a:r>
            <a:r>
              <a:rPr lang="en-US" dirty="0" err="1"/>
              <a:t>fel</a:t>
            </a:r>
            <a:r>
              <a:rPr lang="en-US" dirty="0"/>
              <a:t> </a:t>
            </a:r>
            <a:r>
              <a:rPr lang="en-US" dirty="0" err="1"/>
              <a:t>őseim</a:t>
            </a:r>
            <a:r>
              <a:rPr lang="en-US" dirty="0"/>
              <a:t> </a:t>
            </a:r>
            <a:r>
              <a:rPr lang="en-US" dirty="0" err="1"/>
              <a:t>képét</a:t>
            </a:r>
            <a:r>
              <a:rPr lang="en-US" dirty="0"/>
              <a:t>, </a:t>
            </a:r>
            <a:r>
              <a:rPr lang="en-US" dirty="0" err="1"/>
              <a:t>diadalmeneteit</a:t>
            </a:r>
            <a:r>
              <a:rPr lang="en-US" dirty="0"/>
              <a:t>, </a:t>
            </a:r>
            <a:r>
              <a:rPr lang="en-US" dirty="0" err="1"/>
              <a:t>consuli</a:t>
            </a:r>
            <a:r>
              <a:rPr lang="en-US" dirty="0"/>
              <a:t> </a:t>
            </a:r>
            <a:r>
              <a:rPr lang="en-US" dirty="0" err="1"/>
              <a:t>rangját</a:t>
            </a:r>
            <a:r>
              <a:rPr lang="en-US" dirty="0"/>
              <a:t>, de ha </a:t>
            </a:r>
            <a:r>
              <a:rPr lang="en-US" dirty="0" err="1"/>
              <a:t>kell</a:t>
            </a:r>
            <a:r>
              <a:rPr lang="en-US" dirty="0"/>
              <a:t>, </a:t>
            </a:r>
            <a:r>
              <a:rPr lang="en-US" dirty="0" err="1"/>
              <a:t>mutathatok</a:t>
            </a:r>
            <a:r>
              <a:rPr lang="en-US" dirty="0"/>
              <a:t> </a:t>
            </a:r>
            <a:r>
              <a:rPr lang="en-US" dirty="0" err="1"/>
              <a:t>lándzsákat</a:t>
            </a:r>
            <a:r>
              <a:rPr lang="en-US" dirty="0"/>
              <a:t>, </a:t>
            </a:r>
            <a:r>
              <a:rPr lang="en-US" dirty="0" err="1"/>
              <a:t>zászlót</a:t>
            </a:r>
            <a:r>
              <a:rPr lang="en-US" dirty="0"/>
              <a:t>, </a:t>
            </a:r>
            <a:r>
              <a:rPr lang="en-US" dirty="0" err="1"/>
              <a:t>kitüntetéseket</a:t>
            </a:r>
            <a:r>
              <a:rPr lang="en-US" dirty="0"/>
              <a:t>,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hadijutalmat</a:t>
            </a:r>
            <a:r>
              <a:rPr lang="en-US" dirty="0"/>
              <a:t>, no meg </a:t>
            </a:r>
            <a:r>
              <a:rPr lang="en-US" dirty="0" err="1"/>
              <a:t>sebhelyeket</a:t>
            </a:r>
            <a:r>
              <a:rPr lang="en-US" dirty="0"/>
              <a:t> a </a:t>
            </a:r>
            <a:r>
              <a:rPr lang="en-US" dirty="0" err="1"/>
              <a:t>mellemen</a:t>
            </a:r>
            <a:r>
              <a:rPr lang="en-US" dirty="0"/>
              <a:t>. </a:t>
            </a:r>
            <a:r>
              <a:rPr lang="en-US" dirty="0" err="1"/>
              <a:t>Ez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arcképcsarnokom</a:t>
            </a:r>
            <a:r>
              <a:rPr lang="en-US" dirty="0"/>
              <a:t>, </a:t>
            </a:r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b="1" u="sng" dirty="0" err="1" smtClean="0"/>
              <a:t>nemességem</a:t>
            </a:r>
            <a:endParaRPr lang="hu-HU" b="1" u="sng" dirty="0" smtClean="0"/>
          </a:p>
          <a:p>
            <a:r>
              <a:rPr lang="en-US" dirty="0"/>
              <a:t>a </a:t>
            </a:r>
            <a:r>
              <a:rPr lang="en-US" dirty="0" err="1"/>
              <a:t>tisztségeket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érdem</a:t>
            </a:r>
            <a:r>
              <a:rPr lang="en-US" dirty="0"/>
              <a:t> </a:t>
            </a:r>
            <a:r>
              <a:rPr lang="en-US" dirty="0" err="1"/>
              <a:t>szerint</a:t>
            </a:r>
            <a:r>
              <a:rPr lang="en-US" dirty="0"/>
              <a:t>, </a:t>
            </a:r>
            <a:r>
              <a:rPr lang="en-US" dirty="0" err="1"/>
              <a:t>hanem</a:t>
            </a:r>
            <a:r>
              <a:rPr lang="en-US" dirty="0"/>
              <a:t> </a:t>
            </a:r>
            <a:r>
              <a:rPr lang="en-US" dirty="0" err="1"/>
              <a:t>szinte</a:t>
            </a:r>
            <a:r>
              <a:rPr lang="en-US" dirty="0"/>
              <a:t> </a:t>
            </a:r>
            <a:r>
              <a:rPr lang="en-US" dirty="0" err="1"/>
              <a:t>adósságként</a:t>
            </a:r>
            <a:r>
              <a:rPr lang="en-US" dirty="0"/>
              <a:t> </a:t>
            </a:r>
            <a:r>
              <a:rPr lang="en-US" dirty="0" err="1"/>
              <a:t>követeli</a:t>
            </a:r>
            <a:r>
              <a:rPr lang="en-US" dirty="0"/>
              <a:t> </a:t>
            </a:r>
            <a:r>
              <a:rPr lang="en-US" dirty="0" err="1" smtClean="0"/>
              <a:t>tőletek</a:t>
            </a:r>
            <a:endParaRPr lang="hu-HU" dirty="0" smtClean="0"/>
          </a:p>
        </p:txBody>
      </p:sp>
    </p:spTree>
    <p:extLst>
      <p:ext uri="{BB962C8B-B14F-4D97-AF65-F5344CB8AC3E}">
        <p14:creationId xmlns="" xmlns:p14="http://schemas.microsoft.com/office/powerpoint/2010/main" val="2976427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Caesar beszéde nagynénje és felesége </a:t>
            </a:r>
            <a:r>
              <a:rPr lang="hu-HU" dirty="0" smtClean="0"/>
              <a:t>temetésén, </a:t>
            </a:r>
            <a:r>
              <a:rPr lang="hu-HU" dirty="0" err="1" smtClean="0"/>
              <a:t>Suet</a:t>
            </a:r>
            <a:r>
              <a:rPr lang="hu-HU" dirty="0" smtClean="0"/>
              <a:t>. </a:t>
            </a:r>
            <a:r>
              <a:rPr lang="hu-HU" dirty="0" err="1" smtClean="0"/>
              <a:t>Iul</a:t>
            </a:r>
            <a:r>
              <a:rPr lang="hu-HU" dirty="0" smtClean="0"/>
              <a:t>. 6.</a:t>
            </a:r>
          </a:p>
          <a:p>
            <a:r>
              <a:rPr lang="hu-HU" dirty="0" err="1" smtClean="0"/>
              <a:t>Iulia</a:t>
            </a:r>
            <a:r>
              <a:rPr lang="hu-HU" dirty="0" smtClean="0"/>
              <a:t> néném anyjának nemzetség királyoktól ered, apjáé a </a:t>
            </a:r>
            <a:r>
              <a:rPr lang="hu-HU" dirty="0" err="1" smtClean="0"/>
              <a:t>hlhatatlan</a:t>
            </a:r>
            <a:r>
              <a:rPr lang="hu-HU" dirty="0" smtClean="0"/>
              <a:t> istenekkel rokon. A </a:t>
            </a:r>
            <a:r>
              <a:rPr lang="hu-HU" dirty="0" err="1" smtClean="0"/>
              <a:t>Marcius</a:t>
            </a:r>
            <a:r>
              <a:rPr lang="hu-HU" dirty="0" smtClean="0"/>
              <a:t> Rexek ugyanis, akiknek nevét anyja viselte, </a:t>
            </a:r>
            <a:r>
              <a:rPr lang="hu-HU" dirty="0" err="1" smtClean="0"/>
              <a:t>Ancus</a:t>
            </a:r>
            <a:r>
              <a:rPr lang="hu-HU" dirty="0" smtClean="0"/>
              <a:t> </a:t>
            </a:r>
            <a:r>
              <a:rPr lang="hu-HU" dirty="0" err="1" smtClean="0"/>
              <a:t>Marcius</a:t>
            </a:r>
            <a:r>
              <a:rPr lang="hu-HU" dirty="0" smtClean="0"/>
              <a:t> </a:t>
            </a:r>
            <a:r>
              <a:rPr lang="hu-HU" dirty="0" err="1" smtClean="0"/>
              <a:t>lezármazottai</a:t>
            </a:r>
            <a:r>
              <a:rPr lang="hu-HU" dirty="0" smtClean="0"/>
              <a:t>; a </a:t>
            </a:r>
            <a:r>
              <a:rPr lang="hu-HU" dirty="0" err="1" smtClean="0"/>
              <a:t>Iulusok</a:t>
            </a:r>
            <a:r>
              <a:rPr lang="hu-HU" dirty="0" smtClean="0"/>
              <a:t> pedig Venuséi …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150689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1322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35741"/>
            <a:ext cx="10515600" cy="4841222"/>
          </a:xfrm>
        </p:spPr>
        <p:txBody>
          <a:bodyPr/>
          <a:lstStyle/>
          <a:p>
            <a:r>
              <a:rPr lang="hu-HU" dirty="0" err="1" smtClean="0"/>
              <a:t>Exemplumok</a:t>
            </a:r>
            <a:r>
              <a:rPr lang="hu-HU" dirty="0" smtClean="0"/>
              <a:t>. A mos </a:t>
            </a:r>
            <a:r>
              <a:rPr lang="hu-HU" dirty="0" err="1" smtClean="0"/>
              <a:t>maiorum</a:t>
            </a:r>
            <a:r>
              <a:rPr lang="hu-HU" dirty="0" smtClean="0"/>
              <a:t> </a:t>
            </a:r>
            <a:r>
              <a:rPr lang="hu-HU" dirty="0" err="1" smtClean="0"/>
              <a:t>színpada</a:t>
            </a:r>
            <a:endParaRPr lang="hu-HU" dirty="0" smtClean="0"/>
          </a:p>
          <a:p>
            <a:r>
              <a:rPr lang="hu-HU" dirty="0" err="1" smtClean="0"/>
              <a:t>Polybios</a:t>
            </a:r>
            <a:r>
              <a:rPr lang="hu-HU" dirty="0" smtClean="0"/>
              <a:t> értelmezése</a:t>
            </a:r>
          </a:p>
          <a:p>
            <a:r>
              <a:rPr lang="hu-HU" dirty="0" smtClean="0"/>
              <a:t>Cato </a:t>
            </a:r>
            <a:r>
              <a:rPr lang="hu-HU" dirty="0" err="1" smtClean="0"/>
              <a:t>Origenése</a:t>
            </a:r>
            <a:endParaRPr lang="hu-HU" dirty="0" smtClean="0"/>
          </a:p>
        </p:txBody>
      </p:sp>
    </p:spTree>
    <p:extLst>
      <p:ext uri="{BB962C8B-B14F-4D97-AF65-F5344CB8AC3E}">
        <p14:creationId xmlns="" xmlns:p14="http://schemas.microsoft.com/office/powerpoint/2010/main" val="3392636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72988"/>
            <a:ext cx="10515600" cy="4903975"/>
          </a:xfrm>
        </p:spPr>
        <p:txBody>
          <a:bodyPr/>
          <a:lstStyle/>
          <a:p>
            <a:r>
              <a:rPr lang="hu-HU" dirty="0"/>
              <a:t>Mit sugall az ősök zárt </a:t>
            </a:r>
            <a:r>
              <a:rPr lang="hu-HU" dirty="0" smtClean="0"/>
              <a:t>sora? A </a:t>
            </a:r>
            <a:r>
              <a:rPr lang="hu-HU" i="1" dirty="0" err="1"/>
              <a:t>gens</a:t>
            </a:r>
            <a:r>
              <a:rPr lang="hu-HU" dirty="0"/>
              <a:t> </a:t>
            </a:r>
            <a:r>
              <a:rPr lang="hu-HU" dirty="0" smtClean="0"/>
              <a:t>ünnepe.</a:t>
            </a:r>
            <a:endParaRPr lang="hu-HU" dirty="0"/>
          </a:p>
          <a:p>
            <a:r>
              <a:rPr lang="hu-HU" dirty="0"/>
              <a:t>két egymástól távol eső </a:t>
            </a:r>
            <a:r>
              <a:rPr lang="hu-HU" dirty="0" smtClean="0"/>
              <a:t>példa:</a:t>
            </a:r>
          </a:p>
          <a:p>
            <a:pPr marL="0" indent="0">
              <a:buNone/>
            </a:pPr>
            <a:r>
              <a:rPr lang="hu-HU" dirty="0" smtClean="0"/>
              <a:t>egy </a:t>
            </a:r>
            <a:r>
              <a:rPr lang="hu-HU" dirty="0"/>
              <a:t>katolikus ima: „Amikor kilépsz az életből, fordítsa reád irgalmas szemeit az Istenszülő Szűz Mária, fogadjanak téged az angyalok, jöjjön eléd az angyalok kara, siessen eléd a mártírok győztes serege, vegyenek </a:t>
            </a:r>
            <a:r>
              <a:rPr lang="hu-HU" dirty="0" smtClean="0"/>
              <a:t>körül </a:t>
            </a:r>
            <a:r>
              <a:rPr lang="hu-HU" dirty="0"/>
              <a:t>a hitvallók és az örvendező szüzek</a:t>
            </a:r>
            <a:r>
              <a:rPr lang="hu-HU" dirty="0" smtClean="0"/>
              <a:t>.”</a:t>
            </a:r>
          </a:p>
          <a:p>
            <a:pPr marL="0" indent="0">
              <a:buNone/>
            </a:pPr>
            <a:r>
              <a:rPr lang="hu-HU" dirty="0"/>
              <a:t>A másik példa Lévi-Strausstól származik: a </a:t>
            </a:r>
            <a:r>
              <a:rPr lang="hu-HU" dirty="0" err="1"/>
              <a:t>bororo</a:t>
            </a:r>
            <a:r>
              <a:rPr lang="hu-HU" dirty="0"/>
              <a:t> (Dél-Amerika) gyászszertartás negyedik napján a halottak szellemei is megjelennek; az őket alakító „színészek” testüket gallyakkal elfedve az erdőből érkeznek </a:t>
            </a:r>
            <a:r>
              <a:rPr lang="hu-HU" dirty="0" smtClean="0"/>
              <a:t>a </a:t>
            </a:r>
            <a:r>
              <a:rPr lang="hu-HU" dirty="0"/>
              <a:t>falu terére, ahol együtt táncolnak az élőkkel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i="1" dirty="0" err="1" smtClean="0"/>
              <a:t>gens</a:t>
            </a:r>
            <a:r>
              <a:rPr lang="hu-HU" dirty="0" smtClean="0"/>
              <a:t> megerősítése. </a:t>
            </a:r>
            <a:r>
              <a:rPr lang="hu-HU" b="1" dirty="0" smtClean="0"/>
              <a:t>A jövő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719501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közönség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622511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Tiberius </a:t>
            </a:r>
            <a:r>
              <a:rPr lang="hu-HU" dirty="0" err="1"/>
              <a:t>Germanicus</a:t>
            </a:r>
            <a:r>
              <a:rPr lang="hu-HU" dirty="0"/>
              <a:t> temetése kapcsán </a:t>
            </a:r>
            <a:r>
              <a:rPr lang="hu-HU" dirty="0" smtClean="0"/>
              <a:t>mondott szavai : </a:t>
            </a:r>
            <a:r>
              <a:rPr lang="hu-HU" dirty="0"/>
              <a:t>„A vezetők halandók, a közösség örök.” Tacitus: </a:t>
            </a:r>
            <a:r>
              <a:rPr lang="hu-HU" i="1" dirty="0"/>
              <a:t>Annales</a:t>
            </a:r>
            <a:r>
              <a:rPr lang="hu-HU" dirty="0"/>
              <a:t> III. 6.</a:t>
            </a:r>
          </a:p>
          <a:p>
            <a:endParaRPr lang="hu-HU" dirty="0" smtClean="0"/>
          </a:p>
          <a:p>
            <a:r>
              <a:rPr lang="hu-HU" dirty="0" err="1" smtClean="0"/>
              <a:t>Propertiust</a:t>
            </a:r>
            <a:r>
              <a:rPr lang="hu-HU" dirty="0"/>
              <a:t>: „Élnek valamiképp a holtak </a:t>
            </a:r>
            <a:r>
              <a:rPr lang="hu-HU" dirty="0" err="1"/>
              <a:t>lelkei</a:t>
            </a:r>
            <a:r>
              <a:rPr lang="hu-HU" dirty="0"/>
              <a:t>”, </a:t>
            </a:r>
            <a:r>
              <a:rPr lang="hu-HU" i="1" dirty="0" err="1"/>
              <a:t>sunt</a:t>
            </a:r>
            <a:r>
              <a:rPr lang="hu-HU" i="1" dirty="0"/>
              <a:t> </a:t>
            </a:r>
            <a:r>
              <a:rPr lang="hu-HU" i="1" dirty="0" err="1"/>
              <a:t>aliquid</a:t>
            </a:r>
            <a:r>
              <a:rPr lang="hu-HU" i="1" dirty="0"/>
              <a:t> Manes…</a:t>
            </a:r>
            <a:r>
              <a:rPr lang="hu-HU" dirty="0"/>
              <a:t> </a:t>
            </a:r>
            <a:r>
              <a:rPr lang="hu-HU" dirty="0" err="1" smtClean="0"/>
              <a:t>Propertius</a:t>
            </a:r>
            <a:r>
              <a:rPr lang="hu-HU" dirty="0" smtClean="0"/>
              <a:t> </a:t>
            </a:r>
            <a:r>
              <a:rPr lang="hu-HU" dirty="0"/>
              <a:t>IV. 7, 1.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67279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>
          <a:xfrm>
            <a:off x="2209800" y="115888"/>
            <a:ext cx="7772400" cy="196850"/>
          </a:xfrm>
        </p:spPr>
        <p:txBody>
          <a:bodyPr>
            <a:normAutofit fontScale="90000"/>
          </a:bodyPr>
          <a:lstStyle/>
          <a:p>
            <a:endParaRPr lang="hu-HU" altLang="hu-HU" smtClean="0"/>
          </a:p>
        </p:txBody>
      </p:sp>
      <p:pic>
        <p:nvPicPr>
          <p:cNvPr id="23555" name="Picture 2" descr="http://www.musesrealm.net/rome/hillsofrom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4" y="549276"/>
            <a:ext cx="6696075" cy="61198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58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692150"/>
          </a:xfrm>
        </p:spPr>
        <p:txBody>
          <a:bodyPr>
            <a:normAutofit fontScale="90000"/>
          </a:bodyPr>
          <a:lstStyle/>
          <a:p>
            <a:endParaRPr lang="hu-HU" altLang="hu-HU" smtClean="0"/>
          </a:p>
        </p:txBody>
      </p:sp>
      <p:pic>
        <p:nvPicPr>
          <p:cNvPr id="17411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0" y="1477964"/>
            <a:ext cx="5715000" cy="4048125"/>
          </a:xfrm>
        </p:spPr>
      </p:pic>
    </p:spTree>
    <p:extLst>
      <p:ext uri="{BB962C8B-B14F-4D97-AF65-F5344CB8AC3E}">
        <p14:creationId xmlns="" xmlns:p14="http://schemas.microsoft.com/office/powerpoint/2010/main" val="354513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triumphus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Politikai jelentősége</a:t>
            </a:r>
          </a:p>
          <a:p>
            <a:r>
              <a:rPr lang="hu-HU" dirty="0" smtClean="0"/>
              <a:t>Porta </a:t>
            </a:r>
            <a:r>
              <a:rPr lang="hu-HU" dirty="0" err="1" smtClean="0"/>
              <a:t>triumphalis</a:t>
            </a:r>
            <a:r>
              <a:rPr lang="hu-HU" dirty="0" smtClean="0"/>
              <a:t> (a béke és a háború szokásának elválasztása)</a:t>
            </a:r>
          </a:p>
          <a:p>
            <a:r>
              <a:rPr lang="hu-HU" dirty="0" smtClean="0"/>
              <a:t>Furcsa szokások, gúnydalok (Suetonius: Caesar)</a:t>
            </a:r>
          </a:p>
          <a:p>
            <a:r>
              <a:rPr lang="hu-HU" dirty="0" smtClean="0"/>
              <a:t>Értelmezés: ne feledd, hogy ember vagy; ártó szellemek elleni védelem; karnevál (</a:t>
            </a:r>
            <a:r>
              <a:rPr lang="hu-HU" dirty="0" err="1" smtClean="0"/>
              <a:t>dionysosi</a:t>
            </a:r>
            <a:r>
              <a:rPr lang="hu-HU" dirty="0" smtClean="0"/>
              <a:t> ünnep)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2578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Királyság megítélése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köztársaságot fenyegető veszély, a legnagyobb rossz (pl. Gracchusok elleni vád: királyságra törnek)</a:t>
            </a:r>
          </a:p>
          <a:p>
            <a:r>
              <a:rPr lang="hu-HU" dirty="0" err="1" smtClean="0"/>
              <a:t>Tarquinius</a:t>
            </a:r>
            <a:r>
              <a:rPr lang="hu-HU" dirty="0" smtClean="0"/>
              <a:t> </a:t>
            </a:r>
            <a:r>
              <a:rPr lang="hu-HU" dirty="0" err="1" smtClean="0"/>
              <a:t>Superbus</a:t>
            </a:r>
            <a:r>
              <a:rPr lang="hu-HU" dirty="0" smtClean="0"/>
              <a:t>, az utolsó etruszk király zsarnoként (</a:t>
            </a:r>
            <a:r>
              <a:rPr lang="hu-HU" dirty="0" err="1" smtClean="0"/>
              <a:t>tyrannosként</a:t>
            </a:r>
            <a:r>
              <a:rPr lang="hu-HU" dirty="0" smtClean="0"/>
              <a:t>) való ábrázolása: mákgubók, </a:t>
            </a:r>
            <a:r>
              <a:rPr lang="hu-HU" dirty="0" err="1" smtClean="0"/>
              <a:t>Lucretia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92101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897147"/>
            <a:ext cx="9144000" cy="698740"/>
          </a:xfrm>
        </p:spPr>
        <p:txBody>
          <a:bodyPr>
            <a:normAutofit/>
          </a:bodyPr>
          <a:lstStyle/>
          <a:p>
            <a:pPr algn="l"/>
            <a:r>
              <a:rPr lang="hu-HU" sz="3200" dirty="0" smtClean="0"/>
              <a:t>Róma alapítása</a:t>
            </a:r>
            <a:endParaRPr lang="hu-HU" sz="3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1751161"/>
            <a:ext cx="9144000" cy="4097547"/>
          </a:xfrm>
        </p:spPr>
        <p:txBody>
          <a:bodyPr/>
          <a:lstStyle/>
          <a:p>
            <a:pPr algn="l"/>
            <a:r>
              <a:rPr lang="hu-HU" i="1" dirty="0" smtClean="0"/>
              <a:t>Roma </a:t>
            </a:r>
            <a:r>
              <a:rPr lang="hu-HU" i="1" dirty="0" err="1" smtClean="0"/>
              <a:t>Quadrata</a:t>
            </a:r>
            <a:r>
              <a:rPr lang="hu-HU" dirty="0" smtClean="0"/>
              <a:t> („</a:t>
            </a:r>
            <a:r>
              <a:rPr lang="hu-HU" dirty="0"/>
              <a:t>négy részre osztott </a:t>
            </a:r>
            <a:r>
              <a:rPr lang="hu-HU" dirty="0" smtClean="0"/>
              <a:t>Róma”)</a:t>
            </a:r>
          </a:p>
          <a:p>
            <a:pPr algn="l"/>
            <a:r>
              <a:rPr lang="hu-HU" i="1" dirty="0" err="1" smtClean="0"/>
              <a:t>Mundus</a:t>
            </a:r>
            <a:endParaRPr lang="hu-HU" i="1" dirty="0" smtClean="0"/>
          </a:p>
          <a:p>
            <a:pPr algn="l"/>
            <a:r>
              <a:rPr lang="hu-HU" i="1" dirty="0" err="1" smtClean="0"/>
              <a:t>Körbeszántás</a:t>
            </a:r>
            <a:endParaRPr lang="hu-HU" i="1" dirty="0" smtClean="0"/>
          </a:p>
          <a:p>
            <a:pPr algn="l"/>
            <a:r>
              <a:rPr lang="hu-HU" i="1" dirty="0" smtClean="0"/>
              <a:t>Remus halála</a:t>
            </a:r>
          </a:p>
          <a:p>
            <a:pPr algn="l"/>
            <a:r>
              <a:rPr lang="hu-HU" i="1" dirty="0" err="1" smtClean="0"/>
              <a:t>asylum</a:t>
            </a:r>
            <a:endParaRPr lang="hu-HU" i="1" dirty="0"/>
          </a:p>
        </p:txBody>
      </p:sp>
    </p:spTree>
    <p:extLst>
      <p:ext uri="{BB962C8B-B14F-4D97-AF65-F5344CB8AC3E}">
        <p14:creationId xmlns="" xmlns:p14="http://schemas.microsoft.com/office/powerpoint/2010/main" val="27479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493059"/>
            <a:ext cx="10515600" cy="546847"/>
          </a:xfrm>
        </p:spPr>
        <p:txBody>
          <a:bodyPr>
            <a:normAutofit/>
          </a:bodyPr>
          <a:lstStyle/>
          <a:p>
            <a:r>
              <a:rPr lang="hu-HU" sz="3200" dirty="0" smtClean="0"/>
              <a:t>Római történetírás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129554"/>
            <a:ext cx="10515600" cy="50474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600" dirty="0" err="1" smtClean="0"/>
              <a:t>Fabius</a:t>
            </a:r>
            <a:r>
              <a:rPr lang="hu-HU" sz="2600" dirty="0" smtClean="0"/>
              <a:t> </a:t>
            </a:r>
            <a:r>
              <a:rPr lang="hu-HU" sz="2600" dirty="0" err="1" smtClean="0"/>
              <a:t>Pictor</a:t>
            </a:r>
            <a:r>
              <a:rPr lang="hu-HU" sz="2600" dirty="0" smtClean="0"/>
              <a:t> (görögül)</a:t>
            </a:r>
          </a:p>
          <a:p>
            <a:pPr marL="0" indent="0">
              <a:buNone/>
            </a:pPr>
            <a:r>
              <a:rPr lang="hu-HU" sz="2600" dirty="0" smtClean="0"/>
              <a:t>Előzmények: a papok által vezetett évkönyvek (rövid feljegyzések az év eseményeiről). Első római történetírók: </a:t>
            </a:r>
            <a:r>
              <a:rPr lang="hu-HU" sz="2600" dirty="0" err="1" smtClean="0"/>
              <a:t>annalisták</a:t>
            </a:r>
            <a:endParaRPr lang="hu-HU" sz="2600" dirty="0" smtClean="0"/>
          </a:p>
          <a:p>
            <a:pPr marL="0" indent="0">
              <a:buNone/>
            </a:pPr>
            <a:r>
              <a:rPr lang="hu-HU" sz="2600" dirty="0" smtClean="0"/>
              <a:t>Először latinul: Cato</a:t>
            </a:r>
          </a:p>
          <a:p>
            <a:pPr marL="0" indent="0">
              <a:buNone/>
            </a:pPr>
            <a:r>
              <a:rPr lang="hu-HU" sz="2600" dirty="0" smtClean="0"/>
              <a:t>Az </a:t>
            </a:r>
            <a:r>
              <a:rPr lang="hu-HU" sz="2600" dirty="0" err="1" smtClean="0"/>
              <a:t>annalista</a:t>
            </a:r>
            <a:r>
              <a:rPr lang="hu-HU" sz="2600" dirty="0" smtClean="0"/>
              <a:t> hagyomány összegzője Livius, Augustus kortársa</a:t>
            </a:r>
          </a:p>
          <a:p>
            <a:pPr marL="0" indent="0">
              <a:buNone/>
            </a:pPr>
            <a:r>
              <a:rPr lang="hu-HU" sz="2600" dirty="0" smtClean="0"/>
              <a:t>Az évről évre haladó, az egész római történelmet feldolgozó annalesek mellett megjelennek a „kismonográfiák”. </a:t>
            </a:r>
            <a:r>
              <a:rPr lang="hu-HU" sz="2600" dirty="0" err="1" smtClean="0"/>
              <a:t>Sallustius</a:t>
            </a:r>
            <a:r>
              <a:rPr lang="hu-HU" sz="2600" dirty="0" smtClean="0"/>
              <a:t> Catilina összeesküvése; </a:t>
            </a:r>
            <a:r>
              <a:rPr lang="hu-HU" sz="2600" dirty="0" err="1" smtClean="0"/>
              <a:t>Jugurtha</a:t>
            </a:r>
            <a:r>
              <a:rPr lang="hu-HU" sz="2600" dirty="0" smtClean="0"/>
              <a:t> háború</a:t>
            </a:r>
          </a:p>
          <a:p>
            <a:pPr marL="0" indent="0">
              <a:buNone/>
            </a:pPr>
            <a:r>
              <a:rPr lang="hu-HU" sz="2600" dirty="0" smtClean="0"/>
              <a:t>Tacitus (sine </a:t>
            </a:r>
            <a:r>
              <a:rPr lang="hu-HU" sz="2600" dirty="0" err="1" smtClean="0"/>
              <a:t>ira</a:t>
            </a:r>
            <a:r>
              <a:rPr lang="hu-HU" sz="2600" dirty="0" smtClean="0"/>
              <a:t> et </a:t>
            </a:r>
            <a:r>
              <a:rPr lang="hu-HU" sz="2600" dirty="0" err="1" smtClean="0"/>
              <a:t>studio</a:t>
            </a:r>
            <a:r>
              <a:rPr lang="hu-HU" sz="2600" dirty="0" smtClean="0"/>
              <a:t>) a császárkorból tekint vissza a köztársaságkorra. A császárkor első dinasztiáit írja meg, de köztársaságkori nosztalgiával</a:t>
            </a:r>
          </a:p>
          <a:p>
            <a:pPr marL="0" indent="0">
              <a:buNone/>
            </a:pPr>
            <a:r>
              <a:rPr lang="hu-HU" sz="2600" dirty="0" smtClean="0"/>
              <a:t>Életrajzírás: Suetonius</a:t>
            </a:r>
          </a:p>
          <a:p>
            <a:pPr marL="0" indent="0">
              <a:buNone/>
            </a:pPr>
            <a:r>
              <a:rPr lang="hu-HU" sz="2600" dirty="0" smtClean="0"/>
              <a:t>Görög szerzők: </a:t>
            </a:r>
            <a:r>
              <a:rPr lang="hu-HU" sz="2600" dirty="0" err="1" smtClean="0"/>
              <a:t>Polybios</a:t>
            </a:r>
            <a:r>
              <a:rPr lang="hu-HU" sz="2600" dirty="0" smtClean="0"/>
              <a:t>, </a:t>
            </a:r>
            <a:r>
              <a:rPr lang="hu-HU" sz="2600" dirty="0" err="1" smtClean="0"/>
              <a:t>Appianos</a:t>
            </a:r>
            <a:r>
              <a:rPr lang="hu-HU" sz="2600" dirty="0" smtClean="0"/>
              <a:t>, </a:t>
            </a:r>
            <a:r>
              <a:rPr lang="hu-HU" sz="2600" dirty="0" err="1" smtClean="0"/>
              <a:t>Plutarchos</a:t>
            </a:r>
            <a:endParaRPr lang="hu-HU" sz="2600" dirty="0"/>
          </a:p>
        </p:txBody>
      </p:sp>
    </p:spTree>
    <p:extLst>
      <p:ext uri="{BB962C8B-B14F-4D97-AF65-F5344CB8AC3E}">
        <p14:creationId xmlns="" xmlns:p14="http://schemas.microsoft.com/office/powerpoint/2010/main" val="332380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err="1" smtClean="0"/>
              <a:t>Polybios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Polybios</a:t>
            </a:r>
            <a:r>
              <a:rPr lang="hu-HU" dirty="0"/>
              <a:t> jellemzése</a:t>
            </a:r>
          </a:p>
          <a:p>
            <a:r>
              <a:rPr lang="hu-HU" dirty="0" smtClean="0"/>
              <a:t>A pun háborúk leírása közben egy hosszú kitérő arról, hogy mitől ennyire sikeres Róma.</a:t>
            </a:r>
          </a:p>
          <a:p>
            <a:r>
              <a:rPr lang="hu-HU" dirty="0" smtClean="0"/>
              <a:t>Állam, hadsereg, vallás, jellegzetes római szokások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78651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>
          <a:xfrm>
            <a:off x="2279650" y="188914"/>
            <a:ext cx="7772400" cy="503237"/>
          </a:xfrm>
        </p:spPr>
        <p:txBody>
          <a:bodyPr/>
          <a:lstStyle/>
          <a:p>
            <a:r>
              <a:rPr lang="hu-HU" altLang="hu-HU" sz="2800" dirty="0" err="1"/>
              <a:t>Polybios</a:t>
            </a:r>
            <a:r>
              <a:rPr lang="hu-HU" altLang="hu-HU" sz="2800" dirty="0"/>
              <a:t> VI. könyv. </a:t>
            </a:r>
            <a:r>
              <a:rPr lang="hu-HU" altLang="hu-HU" sz="2800" dirty="0" smtClean="0"/>
              <a:t>Államformák, </a:t>
            </a:r>
            <a:r>
              <a:rPr lang="hu-HU" altLang="hu-HU" sz="2800" dirty="0" err="1" smtClean="0"/>
              <a:t>mikté</a:t>
            </a:r>
            <a:r>
              <a:rPr lang="hu-HU" altLang="hu-HU" sz="2800" dirty="0" smtClean="0"/>
              <a:t> </a:t>
            </a:r>
            <a:r>
              <a:rPr lang="hu-HU" altLang="hu-HU" sz="2800" dirty="0" err="1" smtClean="0"/>
              <a:t>politeia</a:t>
            </a:r>
            <a:endParaRPr lang="hu-HU" alt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79650" y="692150"/>
            <a:ext cx="7772400" cy="55451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u-HU" sz="2400" dirty="0" smtClean="0"/>
              <a:t>Elsőként </a:t>
            </a:r>
            <a:r>
              <a:rPr lang="hu-HU" sz="2400" dirty="0"/>
              <a:t>a </a:t>
            </a:r>
            <a:r>
              <a:rPr lang="hu-HU" sz="2400" dirty="0">
                <a:solidFill>
                  <a:srgbClr val="FF0000"/>
                </a:solidFill>
              </a:rPr>
              <a:t>monarchia</a:t>
            </a:r>
            <a:r>
              <a:rPr lang="hu-HU" sz="2400" dirty="0"/>
              <a:t> jön létre magától, a természet rendje szerint; ha ezt fejlesztik és tökéletesítik, akkor következik utána és születik meg belőle a </a:t>
            </a:r>
            <a:r>
              <a:rPr lang="hu-HU" sz="2400" dirty="0">
                <a:solidFill>
                  <a:srgbClr val="00B0F0"/>
                </a:solidFill>
              </a:rPr>
              <a:t>királyság</a:t>
            </a:r>
            <a:r>
              <a:rPr lang="hu-HU" sz="2400" dirty="0"/>
              <a:t>. Miután pedig ez átfejlődik a vele rokon hibás rendszerbe, vagyis a </a:t>
            </a:r>
            <a:r>
              <a:rPr lang="hu-HU" sz="2400" dirty="0">
                <a:solidFill>
                  <a:srgbClr val="7030A0"/>
                </a:solidFill>
              </a:rPr>
              <a:t>zsarnokuralomba</a:t>
            </a:r>
            <a:r>
              <a:rPr lang="hu-HU" sz="2400" dirty="0"/>
              <a:t>, nemsokára ezek felbomlásából létrejön az </a:t>
            </a:r>
            <a:r>
              <a:rPr lang="hu-HU" sz="2400" dirty="0">
                <a:solidFill>
                  <a:srgbClr val="00B0F0"/>
                </a:solidFill>
              </a:rPr>
              <a:t>arisztokrácia</a:t>
            </a:r>
            <a:r>
              <a:rPr lang="hu-HU" sz="2400" dirty="0"/>
              <a:t>. Miután pedig a természet rendje szerint ez is </a:t>
            </a:r>
            <a:r>
              <a:rPr lang="hu-HU" sz="2400" dirty="0">
                <a:solidFill>
                  <a:srgbClr val="7030A0"/>
                </a:solidFill>
              </a:rPr>
              <a:t>oligarchiává</a:t>
            </a:r>
            <a:r>
              <a:rPr lang="hu-HU" sz="2400" dirty="0"/>
              <a:t> fajul, a tömeg pedig felháborodásában elégtételt vesz a vezetők igazságtalanságáért, akkor megszületik a </a:t>
            </a:r>
            <a:r>
              <a:rPr lang="hu-HU" sz="2400" dirty="0">
                <a:solidFill>
                  <a:srgbClr val="00B0F0"/>
                </a:solidFill>
              </a:rPr>
              <a:t>nép uralma</a:t>
            </a:r>
            <a:r>
              <a:rPr lang="hu-HU" sz="2400" dirty="0"/>
              <a:t>. Idővel aztán ennek önkénye és törvényszegése viszont az </a:t>
            </a:r>
            <a:r>
              <a:rPr lang="hu-HU" sz="2400" dirty="0" err="1">
                <a:solidFill>
                  <a:srgbClr val="7030A0"/>
                </a:solidFill>
              </a:rPr>
              <a:t>ochlokrácia</a:t>
            </a:r>
            <a:r>
              <a:rPr lang="hu-HU" sz="2400" dirty="0"/>
              <a:t> kiteljesedéséhez </a:t>
            </a:r>
            <a:r>
              <a:rPr lang="hu-HU" sz="2400" dirty="0" smtClean="0"/>
              <a:t>vezet</a:t>
            </a:r>
          </a:p>
          <a:p>
            <a:r>
              <a:rPr lang="hu-HU" altLang="hu-HU" sz="2400" dirty="0"/>
              <a:t>„fékek és ellensúlyok rendszere”</a:t>
            </a:r>
          </a:p>
          <a:p>
            <a:r>
              <a:rPr lang="hu-HU" altLang="hu-HU" sz="2400" dirty="0" smtClean="0"/>
              <a:t>Nép hatalmának kérdése, a nép </a:t>
            </a:r>
            <a:r>
              <a:rPr lang="hu-HU" altLang="hu-HU" sz="2400" dirty="0" err="1" smtClean="0"/>
              <a:t>polybiosi</a:t>
            </a:r>
            <a:r>
              <a:rPr lang="hu-HU" altLang="hu-HU" sz="2400" dirty="0" smtClean="0"/>
              <a:t> meghatározása</a:t>
            </a:r>
          </a:p>
          <a:p>
            <a:r>
              <a:rPr lang="hu-HU" altLang="hu-HU" sz="2400" dirty="0" err="1" smtClean="0"/>
              <a:t>Metus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hostilis</a:t>
            </a:r>
            <a:endParaRPr lang="hu-HU" altLang="hu-HU" sz="2400" dirty="0"/>
          </a:p>
          <a:p>
            <a:pPr marL="0" indent="0">
              <a:buNone/>
              <a:defRPr/>
            </a:pPr>
            <a:endParaRPr lang="hu-HU" sz="2400" dirty="0"/>
          </a:p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981592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626</Words>
  <Application>Microsoft Office PowerPoint</Application>
  <PresentationFormat>Egyéni</PresentationFormat>
  <Paragraphs>57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Office-téma</vt:lpstr>
      <vt:lpstr>1. dia</vt:lpstr>
      <vt:lpstr>2. dia</vt:lpstr>
      <vt:lpstr>3. dia</vt:lpstr>
      <vt:lpstr>triumphus</vt:lpstr>
      <vt:lpstr>Királyság megítélése</vt:lpstr>
      <vt:lpstr>Róma alapítása</vt:lpstr>
      <vt:lpstr>Római történetírás</vt:lpstr>
      <vt:lpstr>Polybios</vt:lpstr>
      <vt:lpstr>Polybios VI. könyv. Államformák, mikté politeia</vt:lpstr>
      <vt:lpstr>Pompa funebris</vt:lpstr>
      <vt:lpstr>Pompa funebris</vt:lpstr>
      <vt:lpstr>Politika.</vt:lpstr>
      <vt:lpstr>13. dia</vt:lpstr>
      <vt:lpstr>14. dia</vt:lpstr>
      <vt:lpstr>15. dia</vt:lpstr>
      <vt:lpstr>16. dia</vt:lpstr>
      <vt:lpstr>17.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Plutarchos Romulus</dc:title>
  <dc:creator>Hegyi</dc:creator>
  <cp:lastModifiedBy>Ökortörténeti Tanszék</cp:lastModifiedBy>
  <cp:revision>16</cp:revision>
  <dcterms:created xsi:type="dcterms:W3CDTF">2018-10-03T19:58:51Z</dcterms:created>
  <dcterms:modified xsi:type="dcterms:W3CDTF">2019-12-11T12:25:31Z</dcterms:modified>
</cp:coreProperties>
</file>